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26212800" cy="14630400"/>
  <p:notesSz cx="6858000" cy="9144000"/>
  <p:embeddedFontLst>
    <p:embeddedFont>
      <p:font typeface="Arial MT Pro" charset="1" panose="020B0502020202020204"/>
      <p:regular r:id="rId11"/>
    </p:embeddedFont>
    <p:embeddedFont>
      <p:font typeface="Barlow Medium" charset="1" panose="00000600000000000000"/>
      <p:regular r:id="rId12"/>
    </p:embeddedFont>
    <p:embeddedFont>
      <p:font typeface="Barlow Bold" charset="1" panose="00000800000000000000"/>
      <p:regular r:id="rId13"/>
    </p:embeddedFont>
    <p:embeddedFont>
      <p:font typeface="Roboto Condensed" charset="1" panose="02000000000000000000"/>
      <p:regular r:id="rId14"/>
    </p:embeddedFont>
    <p:embeddedFont>
      <p:font typeface="Antonio Bold" charset="1" panose="02000803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6223271" cy="14630400"/>
          </a:xfrm>
          <a:custGeom>
            <a:avLst/>
            <a:gdLst/>
            <a:ahLst/>
            <a:cxnLst/>
            <a:rect r="r" b="b" t="t" l="l"/>
            <a:pathLst>
              <a:path h="14630400" w="26223271">
                <a:moveTo>
                  <a:pt x="0" y="0"/>
                </a:moveTo>
                <a:lnTo>
                  <a:pt x="26223271" y="0"/>
                </a:lnTo>
                <a:lnTo>
                  <a:pt x="26223271" y="14630400"/>
                </a:lnTo>
                <a:lnTo>
                  <a:pt x="0" y="14630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45186" y="173620"/>
            <a:ext cx="18211800" cy="1564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861"/>
              </a:lnSpc>
            </a:pPr>
            <a:r>
              <a:rPr lang="en-US" sz="5297" spc="84">
                <a:solidFill>
                  <a:srgbClr val="121723"/>
                </a:solidFill>
                <a:latin typeface="Arial MT Pro"/>
                <a:ea typeface="Arial MT Pro"/>
                <a:cs typeface="Arial MT Pro"/>
                <a:sym typeface="Arial MT Pro"/>
              </a:rPr>
              <a:t>Existential Risk: The Quantum Clock &amp; Space Dependency</a:t>
            </a:r>
          </a:p>
          <a:p>
            <a:pPr algn="r">
              <a:lnSpc>
                <a:spcPts val="3716"/>
              </a:lnSpc>
            </a:pPr>
            <a:r>
              <a:rPr lang="en-US" sz="2504" spc="37">
                <a:solidFill>
                  <a:srgbClr val="292928"/>
                </a:solidFill>
                <a:latin typeface="Arial MT Pro"/>
                <a:ea typeface="Arial MT Pro"/>
                <a:cs typeface="Arial MT Pro"/>
                <a:sym typeface="Arial MT Pro"/>
              </a:rPr>
              <a:t>TIMELINE OF COMPROMISE 1: SPACE DEPENDENCY (THE "TIME-DRIFT" RISK)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19318" y="5990418"/>
            <a:ext cx="5610225" cy="1033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8"/>
              </a:lnSpc>
            </a:pPr>
            <a:r>
              <a:rPr lang="en-US" sz="2094" spc="39">
                <a:solidFill>
                  <a:srgbClr val="292928"/>
                </a:solidFill>
                <a:latin typeface="Arial MT Pro"/>
                <a:ea typeface="Arial MT Pro"/>
                <a:cs typeface="Arial MT Pro"/>
                <a:sym typeface="Arial MT Pro"/>
              </a:rPr>
              <a:t>1. SATELLITE SIGNAL JAMMED</a:t>
            </a:r>
          </a:p>
          <a:p>
            <a:pPr algn="ctr">
              <a:lnSpc>
                <a:spcPts val="2698"/>
              </a:lnSpc>
            </a:pPr>
            <a:r>
              <a:rPr lang="en-US" sz="2094" spc="39">
                <a:solidFill>
                  <a:srgbClr val="292928"/>
                </a:solidFill>
                <a:latin typeface="Arial MT Pro"/>
                <a:ea typeface="Arial MT Pro"/>
                <a:cs typeface="Arial MT Pro"/>
                <a:sym typeface="Arial MT Pro"/>
              </a:rPr>
              <a:t>External interference disrupts the GNSS/GPS</a:t>
            </a:r>
          </a:p>
          <a:p>
            <a:pPr algn="ctr">
              <a:lnSpc>
                <a:spcPts val="2698"/>
              </a:lnSpc>
            </a:pPr>
            <a:r>
              <a:rPr lang="en-US" sz="2094" spc="39">
                <a:solidFill>
                  <a:srgbClr val="292928"/>
                </a:solidFill>
                <a:latin typeface="Arial MT Pro"/>
                <a:ea typeface="Arial MT Pro"/>
                <a:cs typeface="Arial MT Pro"/>
                <a:sym typeface="Arial MT Pro"/>
              </a:rPr>
              <a:t>signal needed for transaction timestamping.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047459" y="6461387"/>
            <a:ext cx="6210300" cy="617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1"/>
              </a:lnSpc>
            </a:pPr>
            <a:r>
              <a:rPr lang="en-US" sz="2159" spc="-4">
                <a:solidFill>
                  <a:srgbClr val="292928"/>
                </a:solidFill>
                <a:latin typeface="Arial MT Pro"/>
                <a:ea typeface="Arial MT Pro"/>
                <a:cs typeface="Arial MT Pro"/>
                <a:sym typeface="Arial MT Pro"/>
              </a:rPr>
              <a:t>Internal system clocks drift without the atomic clock</a:t>
            </a:r>
          </a:p>
          <a:p>
            <a:pPr algn="ctr">
              <a:lnSpc>
                <a:spcPts val="2124"/>
              </a:lnSpc>
            </a:pPr>
            <a:r>
              <a:rPr lang="en-US" sz="1935">
                <a:solidFill>
                  <a:srgbClr val="292928"/>
                </a:solidFill>
                <a:latin typeface="Barlow Medium"/>
                <a:ea typeface="Barlow Medium"/>
                <a:cs typeface="Barlow Medium"/>
                <a:sym typeface="Barlow Medium"/>
              </a:rPr>
              <a:t>signal, creating transaction order uncertainty.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12804" y="2241863"/>
            <a:ext cx="6096000" cy="99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5"/>
              </a:lnSpc>
            </a:pPr>
            <a:r>
              <a:rPr lang="en-US" sz="2064">
                <a:solidFill>
                  <a:srgbClr val="292928"/>
                </a:solidFill>
                <a:latin typeface="Barlow Bold"/>
                <a:ea typeface="Barlow Bold"/>
                <a:cs typeface="Barlow Bold"/>
                <a:sym typeface="Barlow Bold"/>
              </a:rPr>
              <a:t>2. LEDGER CLOCKS DE-SYNCHRONIZE</a:t>
            </a:r>
          </a:p>
          <a:p>
            <a:pPr algn="ctr">
              <a:lnSpc>
                <a:spcPts val="2689"/>
              </a:lnSpc>
            </a:pPr>
            <a:r>
              <a:rPr lang="en-US" sz="2105" spc="4">
                <a:solidFill>
                  <a:srgbClr val="292928"/>
                </a:solidFill>
                <a:latin typeface="Arial MT Pro"/>
                <a:ea typeface="Arial MT Pro"/>
                <a:cs typeface="Arial MT Pro"/>
                <a:sym typeface="Arial MT Pro"/>
              </a:rPr>
              <a:t>internal system clocks drift without the atomic clock</a:t>
            </a:r>
          </a:p>
          <a:p>
            <a:pPr algn="ctr">
              <a:lnSpc>
                <a:spcPts val="2689"/>
              </a:lnSpc>
            </a:pPr>
            <a:r>
              <a:rPr lang="en-US" sz="2105" spc="4">
                <a:solidFill>
                  <a:srgbClr val="292928"/>
                </a:solidFill>
                <a:latin typeface="Arial MT Pro"/>
                <a:ea typeface="Arial MT Pro"/>
                <a:cs typeface="Arial MT Pro"/>
                <a:sym typeface="Arial MT Pro"/>
              </a:rPr>
              <a:t>signal, creating transaction order uncertainty.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827624" y="2206663"/>
            <a:ext cx="5924550" cy="104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1"/>
              </a:lnSpc>
            </a:pPr>
            <a:r>
              <a:rPr lang="en-US" sz="2147" spc="27">
                <a:solidFill>
                  <a:srgbClr val="292928"/>
                </a:solidFill>
                <a:latin typeface="Arial MT Pro"/>
                <a:ea typeface="Arial MT Pro"/>
                <a:cs typeface="Arial MT Pro"/>
                <a:sym typeface="Arial MT Pro"/>
              </a:rPr>
              <a:t>3. SYSTEMIC PAYMENT HALT</a:t>
            </a:r>
          </a:p>
          <a:p>
            <a:pPr algn="ctr">
              <a:lnSpc>
                <a:spcPts val="2671"/>
              </a:lnSpc>
            </a:pPr>
            <a:r>
              <a:rPr lang="en-US" sz="2147" spc="27">
                <a:solidFill>
                  <a:srgbClr val="292928"/>
                </a:solidFill>
                <a:latin typeface="Arial MT Pro"/>
                <a:ea typeface="Arial MT Pro"/>
                <a:cs typeface="Arial MT Pro"/>
                <a:sym typeface="Arial MT Pro"/>
              </a:rPr>
              <a:t>To prevent fraud, safety protocols automatically</a:t>
            </a:r>
          </a:p>
          <a:p>
            <a:pPr algn="ctr">
              <a:lnSpc>
                <a:spcPts val="2671"/>
              </a:lnSpc>
            </a:pPr>
            <a:r>
              <a:rPr lang="en-US" sz="2147" spc="27">
                <a:solidFill>
                  <a:srgbClr val="292928"/>
                </a:solidFill>
                <a:latin typeface="Arial MT Pro"/>
                <a:ea typeface="Arial MT Pro"/>
                <a:cs typeface="Arial MT Pro"/>
                <a:sym typeface="Arial MT Pro"/>
              </a:rPr>
              <a:t>freeze all transaction processing.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936045" y="7590033"/>
            <a:ext cx="5838825" cy="462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9"/>
              </a:lnSpc>
            </a:pPr>
            <a:r>
              <a:rPr lang="en-US" sz="2428" spc="63">
                <a:solidFill>
                  <a:srgbClr val="292928"/>
                </a:solidFill>
                <a:latin typeface="Arial MT Pro"/>
                <a:ea typeface="Arial MT Pro"/>
                <a:cs typeface="Arial MT Pro"/>
                <a:sym typeface="Arial MT Pro"/>
              </a:rPr>
              <a:t>RISK ANALYSIS &amp; REQUIRED ACTION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727647" y="8360640"/>
            <a:ext cx="2486025" cy="974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6"/>
              </a:lnSpc>
            </a:pPr>
            <a:r>
              <a:rPr lang="en-US" sz="2157" spc="23">
                <a:solidFill>
                  <a:srgbClr val="292928"/>
                </a:solidFill>
                <a:latin typeface="Arial MT Pro"/>
                <a:ea typeface="Arial MT Pro"/>
                <a:cs typeface="Arial MT Pro"/>
                <a:sym typeface="Arial MT Pro"/>
              </a:rPr>
              <a:t>QUANTUM RISK:</a:t>
            </a:r>
          </a:p>
          <a:p>
            <a:pPr algn="ctr">
              <a:lnSpc>
                <a:spcPts val="2416"/>
              </a:lnSpc>
            </a:pPr>
            <a:r>
              <a:rPr lang="en-US" sz="2157" spc="23">
                <a:solidFill>
                  <a:srgbClr val="292928"/>
                </a:solidFill>
                <a:latin typeface="Arial MT Pro"/>
                <a:ea typeface="Arial MT Pro"/>
                <a:cs typeface="Arial MT Pro"/>
                <a:sym typeface="Arial MT Pro"/>
              </a:rPr>
              <a:t>DATA IS ALREADY</a:t>
            </a:r>
          </a:p>
          <a:p>
            <a:pPr algn="ctr">
              <a:lnSpc>
                <a:spcPts val="2416"/>
              </a:lnSpc>
            </a:pPr>
            <a:r>
              <a:rPr lang="en-US" sz="2157" spc="23">
                <a:solidFill>
                  <a:srgbClr val="292928"/>
                </a:solidFill>
                <a:latin typeface="Arial MT Pro"/>
                <a:ea typeface="Arial MT Pro"/>
                <a:cs typeface="Arial MT Pro"/>
                <a:sym typeface="Arial MT Pro"/>
              </a:rPr>
              <a:t>COMPROMISED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351494" y="8349667"/>
            <a:ext cx="2695575" cy="1270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1"/>
              </a:lnSpc>
            </a:pPr>
            <a:r>
              <a:rPr lang="en-US" sz="2051" spc="75">
                <a:solidFill>
                  <a:srgbClr val="292928"/>
                </a:solidFill>
                <a:latin typeface="Arial MT Pro"/>
                <a:ea typeface="Arial MT Pro"/>
                <a:cs typeface="Arial MT Pro"/>
                <a:sym typeface="Arial MT Pro"/>
              </a:rPr>
              <a:t>SPACE RISK:</a:t>
            </a:r>
          </a:p>
          <a:p>
            <a:pPr algn="ctr">
              <a:lnSpc>
                <a:spcPts val="2431"/>
              </a:lnSpc>
            </a:pPr>
            <a:r>
              <a:rPr lang="en-US" sz="2051" spc="75">
                <a:solidFill>
                  <a:srgbClr val="292928"/>
                </a:solidFill>
                <a:latin typeface="Arial MT Pro"/>
                <a:ea typeface="Arial MT Pro"/>
                <a:cs typeface="Arial MT Pro"/>
                <a:sym typeface="Arial MT Pro"/>
              </a:rPr>
              <a:t>INFRASTRUCTURE</a:t>
            </a:r>
          </a:p>
          <a:p>
            <a:pPr algn="ctr">
              <a:lnSpc>
                <a:spcPts val="2431"/>
              </a:lnSpc>
            </a:pPr>
            <a:r>
              <a:rPr lang="en-US" sz="2051" spc="75">
                <a:solidFill>
                  <a:srgbClr val="292928"/>
                </a:solidFill>
                <a:latin typeface="Arial MT Pro"/>
                <a:ea typeface="Arial MT Pro"/>
                <a:cs typeface="Arial MT Pro"/>
                <a:sym typeface="Arial MT Pro"/>
              </a:rPr>
              <a:t>DISRUPTION HALTS</a:t>
            </a:r>
          </a:p>
          <a:p>
            <a:pPr algn="ctr">
              <a:lnSpc>
                <a:spcPts val="2431"/>
              </a:lnSpc>
            </a:pPr>
            <a:r>
              <a:rPr lang="en-US" sz="2051" spc="75">
                <a:solidFill>
                  <a:srgbClr val="292928"/>
                </a:solidFill>
                <a:latin typeface="Arial MT Pro"/>
                <a:ea typeface="Arial MT Pro"/>
                <a:cs typeface="Arial MT Pro"/>
                <a:sym typeface="Arial MT Pro"/>
              </a:rPr>
              <a:t>BUSINESS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620303" y="11160115"/>
            <a:ext cx="2733675" cy="1105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5"/>
              </a:lnSpc>
            </a:pPr>
            <a:r>
              <a:rPr lang="en-US" sz="2061" spc="-76">
                <a:solidFill>
                  <a:srgbClr val="292928"/>
                </a:solidFill>
                <a:latin typeface="Arial MT Pro"/>
                <a:ea typeface="Arial MT Pro"/>
                <a:cs typeface="Arial MT Pro"/>
                <a:sym typeface="Arial MT Pro"/>
              </a:rPr>
              <a:t>Due to the "Harvest Now,</a:t>
            </a:r>
          </a:p>
          <a:p>
            <a:pPr algn="ctr">
              <a:lnSpc>
                <a:spcPts val="2163"/>
              </a:lnSpc>
            </a:pPr>
            <a:r>
              <a:rPr lang="en-US" sz="1935">
                <a:solidFill>
                  <a:srgbClr val="292928"/>
                </a:solidFill>
                <a:latin typeface="Barlow Medium"/>
                <a:ea typeface="Barlow Medium"/>
                <a:cs typeface="Barlow Medium"/>
                <a:sym typeface="Barlow Medium"/>
              </a:rPr>
              <a:t>Decrypt Later" strategy,</a:t>
            </a:r>
          </a:p>
          <a:p>
            <a:pPr algn="ctr">
              <a:lnSpc>
                <a:spcPts val="2019"/>
              </a:lnSpc>
            </a:pPr>
            <a:r>
              <a:rPr lang="en-US" sz="1806">
                <a:solidFill>
                  <a:srgbClr val="292928"/>
                </a:solidFill>
                <a:latin typeface="Barlow Medium"/>
                <a:ea typeface="Barlow Medium"/>
                <a:cs typeface="Barlow Medium"/>
                <a:sym typeface="Barlow Medium"/>
              </a:rPr>
              <a:t>any data intercepted today</a:t>
            </a:r>
          </a:p>
          <a:p>
            <a:pPr algn="ctr">
              <a:lnSpc>
                <a:spcPts val="2019"/>
              </a:lnSpc>
            </a:pPr>
            <a:r>
              <a:rPr lang="en-US" sz="1806">
                <a:solidFill>
                  <a:srgbClr val="292928"/>
                </a:solidFill>
                <a:latin typeface="Barlow Medium"/>
                <a:ea typeface="Barlow Medium"/>
                <a:cs typeface="Barlow Medium"/>
                <a:sym typeface="Barlow Medium"/>
              </a:rPr>
              <a:t>is effectively lost.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277358" y="11188767"/>
            <a:ext cx="2876550" cy="1052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4"/>
              </a:lnSpc>
            </a:pPr>
            <a:r>
              <a:rPr lang="en-US" sz="2039" spc="-34">
                <a:solidFill>
                  <a:srgbClr val="292928"/>
                </a:solidFill>
                <a:latin typeface="Arial MT Pro"/>
                <a:ea typeface="Arial MT Pro"/>
                <a:cs typeface="Arial MT Pro"/>
                <a:sym typeface="Arial MT Pro"/>
              </a:rPr>
              <a:t>Jamming signals we don't</a:t>
            </a:r>
          </a:p>
          <a:p>
            <a:pPr algn="ctr">
              <a:lnSpc>
                <a:spcPts val="2174"/>
              </a:lnSpc>
            </a:pPr>
            <a:r>
              <a:rPr lang="en-US" sz="2039" spc="-34">
                <a:solidFill>
                  <a:srgbClr val="292928"/>
                </a:solidFill>
                <a:latin typeface="Arial MT Pro"/>
                <a:ea typeface="Arial MT Pro"/>
                <a:cs typeface="Arial MT Pro"/>
                <a:sym typeface="Arial MT Pro"/>
              </a:rPr>
              <a:t>control stops our ability to</a:t>
            </a:r>
          </a:p>
          <a:p>
            <a:pPr algn="ctr">
              <a:lnSpc>
                <a:spcPts val="1787"/>
              </a:lnSpc>
            </a:pPr>
            <a:r>
              <a:rPr lang="en-US" sz="1677">
                <a:solidFill>
                  <a:srgbClr val="292928"/>
                </a:solidFill>
                <a:latin typeface="Barlow Medium"/>
                <a:ea typeface="Barlow Medium"/>
                <a:cs typeface="Barlow Medium"/>
                <a:sym typeface="Barlow Medium"/>
              </a:rPr>
              <a:t>process any financial</a:t>
            </a:r>
          </a:p>
          <a:p>
            <a:pPr algn="ctr">
              <a:lnSpc>
                <a:spcPts val="2013"/>
              </a:lnSpc>
            </a:pPr>
            <a:r>
              <a:rPr lang="en-US" sz="1888" spc="20">
                <a:solidFill>
                  <a:srgbClr val="292928"/>
                </a:solidFill>
                <a:latin typeface="Arial MT Pro"/>
                <a:ea typeface="Arial MT Pro"/>
                <a:cs typeface="Arial MT Pro"/>
                <a:sym typeface="Arial MT Pro"/>
              </a:rPr>
              <a:t>transactions.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823627" y="12687507"/>
            <a:ext cx="4276725" cy="1268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6"/>
              </a:lnSpc>
            </a:pPr>
            <a:r>
              <a:rPr lang="en-US" sz="2132" spc="-23">
                <a:solidFill>
                  <a:srgbClr val="292928"/>
                </a:solidFill>
                <a:latin typeface="Arial MT Pro"/>
                <a:ea typeface="Arial MT Pro"/>
                <a:cs typeface="Arial MT Pro"/>
                <a:sym typeface="Arial MT Pro"/>
              </a:rPr>
              <a:t>THE ACTION: 2026</a:t>
            </a:r>
          </a:p>
          <a:p>
            <a:pPr algn="ctr">
              <a:lnSpc>
                <a:spcPts val="2466"/>
              </a:lnSpc>
            </a:pPr>
            <a:r>
              <a:rPr lang="en-US" sz="2132" spc="-23">
                <a:solidFill>
                  <a:srgbClr val="292928"/>
                </a:solidFill>
                <a:latin typeface="Arial MT Pro"/>
                <a:ea typeface="Arial MT Pro"/>
                <a:cs typeface="Arial MT Pro"/>
                <a:sym typeface="Arial MT Pro"/>
              </a:rPr>
              <a:t>PQC INVENTORY DEADLINE</a:t>
            </a:r>
          </a:p>
          <a:p>
            <a:pPr algn="ctr">
              <a:lnSpc>
                <a:spcPts val="2466"/>
              </a:lnSpc>
            </a:pPr>
            <a:r>
              <a:rPr lang="en-US" sz="2132" spc="-23">
                <a:solidFill>
                  <a:srgbClr val="292928"/>
                </a:solidFill>
                <a:latin typeface="Arial MT Pro"/>
                <a:ea typeface="Arial MT Pro"/>
                <a:cs typeface="Arial MT Pro"/>
                <a:sym typeface="Arial MT Pro"/>
              </a:rPr>
              <a:t>We must complete a full inventory of</a:t>
            </a:r>
          </a:p>
          <a:p>
            <a:pPr algn="ctr">
              <a:lnSpc>
                <a:spcPts val="2466"/>
              </a:lnSpc>
            </a:pPr>
            <a:r>
              <a:rPr lang="en-US" sz="2132" spc="-23">
                <a:solidFill>
                  <a:srgbClr val="292928"/>
                </a:solidFill>
                <a:latin typeface="Arial MT Pro"/>
                <a:ea typeface="Arial MT Pro"/>
                <a:cs typeface="Arial MT Pro"/>
                <a:sym typeface="Arial MT Pro"/>
              </a:rPr>
              <a:t>our cryptographic systems by 2026.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723065" y="12344196"/>
            <a:ext cx="4724400" cy="170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4"/>
              </a:lnSpc>
            </a:pPr>
            <a:r>
              <a:rPr lang="en-US" sz="2243" spc="2">
                <a:solidFill>
                  <a:srgbClr val="292928"/>
                </a:solidFill>
                <a:latin typeface="Arial MT Pro"/>
                <a:ea typeface="Arial MT Pro"/>
                <a:cs typeface="Arial MT Pro"/>
                <a:sym typeface="Arial MT Pro"/>
              </a:rPr>
              <a:t>...TO BE DECRYPTED LATER</a:t>
            </a:r>
          </a:p>
          <a:p>
            <a:pPr algn="ctr">
              <a:lnSpc>
                <a:spcPts val="2654"/>
              </a:lnSpc>
            </a:pPr>
            <a:r>
              <a:rPr lang="en-US" sz="2243" spc="2">
                <a:solidFill>
                  <a:srgbClr val="292928"/>
                </a:solidFill>
                <a:latin typeface="Arial MT Pro"/>
                <a:ea typeface="Arial MT Pro"/>
                <a:cs typeface="Arial MT Pro"/>
                <a:sym typeface="Arial MT Pro"/>
              </a:rPr>
              <a:t>(EST. 2030)</a:t>
            </a:r>
          </a:p>
          <a:p>
            <a:pPr algn="ctr">
              <a:lnSpc>
                <a:spcPts val="2654"/>
              </a:lnSpc>
            </a:pPr>
            <a:r>
              <a:rPr lang="en-US" sz="2243" spc="2">
                <a:solidFill>
                  <a:srgbClr val="292928"/>
                </a:solidFill>
                <a:latin typeface="Arial MT Pro"/>
                <a:ea typeface="Arial MT Pro"/>
                <a:cs typeface="Arial MT Pro"/>
                <a:sym typeface="Arial MT Pro"/>
              </a:rPr>
              <a:t>A future quantum computer will</a:t>
            </a:r>
          </a:p>
          <a:p>
            <a:pPr algn="ctr">
              <a:lnSpc>
                <a:spcPts val="2654"/>
              </a:lnSpc>
            </a:pPr>
            <a:r>
              <a:rPr lang="en-US" sz="2243" spc="2">
                <a:solidFill>
                  <a:srgbClr val="292928"/>
                </a:solidFill>
                <a:latin typeface="Arial MT Pro"/>
                <a:ea typeface="Arial MT Pro"/>
                <a:cs typeface="Arial MT Pro"/>
                <a:sym typeface="Arial MT Pro"/>
              </a:rPr>
              <a:t>retroactively break today's encryption</a:t>
            </a:r>
          </a:p>
          <a:p>
            <a:pPr algn="ctr">
              <a:lnSpc>
                <a:spcPts val="2654"/>
              </a:lnSpc>
            </a:pPr>
            <a:r>
              <a:rPr lang="en-US" sz="2243" spc="2">
                <a:solidFill>
                  <a:srgbClr val="292928"/>
                </a:solidFill>
                <a:latin typeface="Arial MT Pro"/>
                <a:ea typeface="Arial MT Pro"/>
                <a:cs typeface="Arial MT Pro"/>
                <a:sym typeface="Arial MT Pro"/>
              </a:rPr>
              <a:t>keys, exposing the stored data.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472853" y="12338287"/>
            <a:ext cx="3886200" cy="1704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2213" spc="4">
                <a:solidFill>
                  <a:srgbClr val="292928"/>
                </a:solidFill>
                <a:latin typeface="Arial MT Pro"/>
                <a:ea typeface="Arial MT Pro"/>
                <a:cs typeface="Arial MT Pro"/>
                <a:sym typeface="Arial MT Pro"/>
              </a:rPr>
              <a:t>DATA IS</a:t>
            </a:r>
          </a:p>
          <a:p>
            <a:pPr algn="ctr">
              <a:lnSpc>
                <a:spcPts val="2660"/>
              </a:lnSpc>
            </a:pPr>
            <a:r>
              <a:rPr lang="en-US" sz="2213" spc="4">
                <a:solidFill>
                  <a:srgbClr val="292928"/>
                </a:solidFill>
                <a:latin typeface="Arial MT Pro"/>
                <a:ea typeface="Arial MT Pro"/>
                <a:cs typeface="Arial MT Pro"/>
                <a:sym typeface="Arial MT Pro"/>
              </a:rPr>
              <a:t>HARVESTED NOW...</a:t>
            </a:r>
          </a:p>
          <a:p>
            <a:pPr algn="ctr">
              <a:lnSpc>
                <a:spcPts val="2660"/>
              </a:lnSpc>
            </a:pPr>
            <a:r>
              <a:rPr lang="en-US" sz="2213" spc="4">
                <a:solidFill>
                  <a:srgbClr val="292928"/>
                </a:solidFill>
                <a:latin typeface="Arial MT Pro"/>
                <a:ea typeface="Arial MT Pro"/>
                <a:cs typeface="Arial MT Pro"/>
                <a:sym typeface="Arial MT Pro"/>
              </a:rPr>
              <a:t>Terabytes of sensitive financial</a:t>
            </a:r>
          </a:p>
          <a:p>
            <a:pPr algn="ctr">
              <a:lnSpc>
                <a:spcPts val="2660"/>
              </a:lnSpc>
            </a:pPr>
            <a:r>
              <a:rPr lang="en-US" sz="2213" spc="4">
                <a:solidFill>
                  <a:srgbClr val="292928"/>
                </a:solidFill>
                <a:latin typeface="Arial MT Pro"/>
                <a:ea typeface="Arial MT Pro"/>
                <a:cs typeface="Arial MT Pro"/>
                <a:sym typeface="Arial MT Pro"/>
              </a:rPr>
              <a:t>and corporate data are being</a:t>
            </a:r>
          </a:p>
          <a:p>
            <a:pPr algn="ctr">
              <a:lnSpc>
                <a:spcPts val="2660"/>
              </a:lnSpc>
            </a:pPr>
            <a:r>
              <a:rPr lang="en-US" sz="2213" spc="4">
                <a:solidFill>
                  <a:srgbClr val="292928"/>
                </a:solidFill>
                <a:latin typeface="Arial MT Pro"/>
                <a:ea typeface="Arial MT Pro"/>
                <a:cs typeface="Arial MT Pro"/>
                <a:sym typeface="Arial MT Pro"/>
              </a:rPr>
              <a:t>stockpiled by nation-states.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06180" y="12350079"/>
            <a:ext cx="3600450" cy="1703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4"/>
              </a:lnSpc>
            </a:pPr>
            <a:r>
              <a:rPr lang="en-US" sz="2221" spc="26">
                <a:solidFill>
                  <a:srgbClr val="292928"/>
                </a:solidFill>
                <a:latin typeface="Arial MT Pro"/>
                <a:ea typeface="Arial MT Pro"/>
                <a:cs typeface="Arial MT Pro"/>
                <a:sym typeface="Arial MT Pro"/>
              </a:rPr>
              <a:t>2025: DATA</a:t>
            </a:r>
          </a:p>
          <a:p>
            <a:pPr algn="ctr">
              <a:lnSpc>
                <a:spcPts val="2674"/>
              </a:lnSpc>
            </a:pPr>
            <a:r>
              <a:rPr lang="en-US" sz="2221" spc="26">
                <a:solidFill>
                  <a:srgbClr val="292928"/>
                </a:solidFill>
                <a:latin typeface="Arial MT Pro"/>
                <a:ea typeface="Arial MT Pro"/>
                <a:cs typeface="Arial MT Pro"/>
                <a:sym typeface="Arial MT Pro"/>
              </a:rPr>
              <a:t>INTERCEPTED &amp; STORED</a:t>
            </a:r>
          </a:p>
          <a:p>
            <a:pPr algn="ctr">
              <a:lnSpc>
                <a:spcPts val="2674"/>
              </a:lnSpc>
            </a:pPr>
            <a:r>
              <a:rPr lang="en-US" sz="2221" spc="26">
                <a:solidFill>
                  <a:srgbClr val="292928"/>
                </a:solidFill>
                <a:latin typeface="Arial MT Pro"/>
                <a:ea typeface="Arial MT Pro"/>
                <a:cs typeface="Arial MT Pro"/>
                <a:sym typeface="Arial MT Pro"/>
              </a:rPr>
              <a:t>Adversaries are actively</a:t>
            </a:r>
          </a:p>
          <a:p>
            <a:pPr algn="ctr">
              <a:lnSpc>
                <a:spcPts val="2674"/>
              </a:lnSpc>
            </a:pPr>
            <a:r>
              <a:rPr lang="en-US" sz="2221" spc="26">
                <a:solidFill>
                  <a:srgbClr val="292928"/>
                </a:solidFill>
                <a:latin typeface="Arial MT Pro"/>
                <a:ea typeface="Arial MT Pro"/>
                <a:cs typeface="Arial MT Pro"/>
                <a:sym typeface="Arial MT Pro"/>
              </a:rPr>
              <a:t>capturing and storing our</a:t>
            </a:r>
          </a:p>
          <a:p>
            <a:pPr algn="ctr">
              <a:lnSpc>
                <a:spcPts val="2674"/>
              </a:lnSpc>
            </a:pPr>
            <a:r>
              <a:rPr lang="en-US" sz="2221" spc="26">
                <a:solidFill>
                  <a:srgbClr val="292928"/>
                </a:solidFill>
                <a:latin typeface="Arial MT Pro"/>
                <a:ea typeface="Arial MT Pro"/>
                <a:cs typeface="Arial MT Pro"/>
                <a:sym typeface="Arial MT Pro"/>
              </a:rPr>
              <a:t>encrypted data today.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4116" y="7573199"/>
            <a:ext cx="12363450" cy="487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0"/>
              </a:lnSpc>
            </a:pPr>
            <a:r>
              <a:rPr lang="en-US" sz="2543" spc="35">
                <a:solidFill>
                  <a:srgbClr val="292928"/>
                </a:solidFill>
                <a:latin typeface="Arial MT Pro"/>
                <a:ea typeface="Arial MT Pro"/>
                <a:cs typeface="Arial MT Pro"/>
                <a:sym typeface="Arial MT Pro"/>
              </a:rPr>
              <a:t>TIMELINE OF COMPROMISE 2: QUANTUM THREAT (THE "DECRYPTION" RISK)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132995" y="8286793"/>
            <a:ext cx="1781175" cy="462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9"/>
              </a:lnSpc>
            </a:pPr>
            <a:r>
              <a:rPr lang="en-US" sz="2420" spc="67">
                <a:solidFill>
                  <a:srgbClr val="292928"/>
                </a:solidFill>
                <a:latin typeface="Arial MT Pro"/>
                <a:ea typeface="Arial MT Pro"/>
                <a:cs typeface="Arial MT Pro"/>
                <a:sym typeface="Arial MT Pro"/>
              </a:rPr>
              <a:t>2025: DATA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31778" y="8692437"/>
            <a:ext cx="3800475" cy="419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4"/>
              </a:lnSpc>
            </a:pPr>
            <a:r>
              <a:rPr lang="en-US" sz="2245" spc="89">
                <a:solidFill>
                  <a:srgbClr val="292928"/>
                </a:solidFill>
                <a:latin typeface="Arial MT Pro"/>
                <a:ea typeface="Arial MT Pro"/>
                <a:cs typeface="Arial MT Pro"/>
                <a:sym typeface="Arial MT Pro"/>
              </a:rPr>
              <a:t>INTERCEPTED &amp; STORED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6223271" cy="14630400"/>
          </a:xfrm>
          <a:custGeom>
            <a:avLst/>
            <a:gdLst/>
            <a:ahLst/>
            <a:cxnLst/>
            <a:rect r="r" b="b" t="t" l="l"/>
            <a:pathLst>
              <a:path h="14630400" w="26223271">
                <a:moveTo>
                  <a:pt x="0" y="0"/>
                </a:moveTo>
                <a:lnTo>
                  <a:pt x="26223271" y="0"/>
                </a:lnTo>
                <a:lnTo>
                  <a:pt x="26223271" y="14630400"/>
                </a:lnTo>
                <a:lnTo>
                  <a:pt x="0" y="14630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90104" y="557879"/>
            <a:ext cx="20640675" cy="119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24"/>
              </a:lnSpc>
            </a:pPr>
            <a:r>
              <a:rPr lang="en-US" sz="6874" spc="123">
                <a:solidFill>
                  <a:srgbClr val="18233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Existential Risk: The Quantum Clock &amp; Space Dependency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220442" y="2131747"/>
            <a:ext cx="6162675" cy="465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5"/>
              </a:lnSpc>
            </a:pPr>
            <a:r>
              <a:rPr lang="en-US" sz="2661" spc="21">
                <a:solidFill>
                  <a:srgbClr val="0F2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SPACE DEPENDENCY: GNSS TIME-DRIFT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55865" y="5986374"/>
            <a:ext cx="5124450" cy="1116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6"/>
              </a:lnSpc>
            </a:pPr>
            <a:r>
              <a:rPr lang="en-US" sz="2522" spc="5">
                <a:solidFill>
                  <a:srgbClr val="292A2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SATELLITE SIGNAL JAMMED</a:t>
            </a:r>
          </a:p>
          <a:p>
            <a:pPr algn="l">
              <a:lnSpc>
                <a:spcPts val="2787"/>
              </a:lnSpc>
            </a:pPr>
            <a:r>
              <a:rPr lang="en-US" sz="2338" spc="60">
                <a:solidFill>
                  <a:srgbClr val="292A2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Hostile actors can disrupt the GNSS/GPS</a:t>
            </a:r>
          </a:p>
          <a:p>
            <a:pPr algn="l">
              <a:lnSpc>
                <a:spcPts val="2968"/>
              </a:lnSpc>
            </a:pPr>
            <a:r>
              <a:rPr lang="en-US" sz="2490">
                <a:solidFill>
                  <a:srgbClr val="292A2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signals our systems rely on for time.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096171" y="5983977"/>
            <a:ext cx="5238750" cy="1091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1"/>
              </a:lnSpc>
            </a:pPr>
            <a:r>
              <a:rPr lang="en-US" sz="2516" spc="35">
                <a:solidFill>
                  <a:srgbClr val="292A2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FINANCIAL LEDGERS DE-SYNCHRONIZE</a:t>
            </a:r>
          </a:p>
          <a:p>
            <a:pPr algn="l">
              <a:lnSpc>
                <a:spcPts val="2864"/>
              </a:lnSpc>
            </a:pPr>
            <a:r>
              <a:rPr lang="en-US" sz="2484" spc="12">
                <a:solidFill>
                  <a:srgbClr val="292A2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Without atomic clock precision, the bank</a:t>
            </a:r>
          </a:p>
          <a:p>
            <a:pPr algn="l">
              <a:lnSpc>
                <a:spcPts val="2847"/>
              </a:lnSpc>
            </a:pPr>
            <a:r>
              <a:rPr lang="en-US" sz="2469">
                <a:solidFill>
                  <a:srgbClr val="292A2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cannot safely order financial transactions.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865079" y="5993668"/>
            <a:ext cx="6029325" cy="1146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7"/>
              </a:lnSpc>
            </a:pPr>
            <a:r>
              <a:rPr lang="en-US" sz="2322">
                <a:solidFill>
                  <a:srgbClr val="292A2C"/>
                </a:solidFill>
                <a:latin typeface="Antonio Bold"/>
                <a:ea typeface="Antonio Bold"/>
                <a:cs typeface="Antonio Bold"/>
                <a:sym typeface="Antonio Bold"/>
              </a:rPr>
              <a:t>SYSTEMIC PAYMENT HALT</a:t>
            </a:r>
          </a:p>
          <a:p>
            <a:pPr algn="l">
              <a:lnSpc>
                <a:spcPts val="3053"/>
              </a:lnSpc>
            </a:pPr>
            <a:r>
              <a:rPr lang="en-US" sz="2438" spc="21">
                <a:solidFill>
                  <a:srgbClr val="292A2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Jamming satellite signals triggers an automatic,</a:t>
            </a:r>
          </a:p>
          <a:p>
            <a:pPr algn="l">
              <a:lnSpc>
                <a:spcPts val="3170"/>
              </a:lnSpc>
            </a:pPr>
            <a:r>
              <a:rPr lang="en-US" sz="2532" spc="-15">
                <a:solidFill>
                  <a:srgbClr val="292A2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system-wide halt to our payment processing.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041636" y="3096178"/>
            <a:ext cx="3152775" cy="2229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9"/>
              </a:lnSpc>
            </a:pPr>
            <a:r>
              <a:rPr lang="en-US" sz="2545" spc="-2">
                <a:solidFill>
                  <a:srgbClr val="DCDCE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SYSTEMIC</a:t>
            </a:r>
          </a:p>
          <a:p>
            <a:pPr algn="l">
              <a:lnSpc>
                <a:spcPts val="3049"/>
              </a:lnSpc>
            </a:pPr>
            <a:r>
              <a:rPr lang="en-US" sz="2545" spc="-2">
                <a:solidFill>
                  <a:srgbClr val="DCDCE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PAYMENT HALT</a:t>
            </a:r>
          </a:p>
          <a:p>
            <a:pPr algn="l">
              <a:lnSpc>
                <a:spcPts val="2853"/>
              </a:lnSpc>
            </a:pPr>
            <a:r>
              <a:rPr lang="en-US" sz="2381" spc="40">
                <a:solidFill>
                  <a:srgbClr val="DCDCE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Safety protocols automa-</a:t>
            </a:r>
          </a:p>
          <a:p>
            <a:pPr algn="l">
              <a:lnSpc>
                <a:spcPts val="2883"/>
              </a:lnSpc>
            </a:pPr>
            <a:r>
              <a:rPr lang="en-US" sz="2407" spc="33">
                <a:solidFill>
                  <a:srgbClr val="DCDCE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halt all transactions to</a:t>
            </a:r>
          </a:p>
          <a:p>
            <a:pPr algn="l">
              <a:lnSpc>
                <a:spcPts val="2978"/>
              </a:lnSpc>
            </a:pPr>
            <a:r>
              <a:rPr lang="en-US" sz="2486" spc="12">
                <a:solidFill>
                  <a:srgbClr val="DCDCE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prevent fraud, causing</a:t>
            </a:r>
          </a:p>
          <a:p>
            <a:pPr algn="l">
              <a:lnSpc>
                <a:spcPts val="2871"/>
              </a:lnSpc>
            </a:pPr>
            <a:r>
              <a:rPr lang="en-US" sz="2396" spc="40">
                <a:solidFill>
                  <a:srgbClr val="DCDCE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 systemic outage.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961752" y="6900089"/>
            <a:ext cx="2362200" cy="2443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7"/>
              </a:lnSpc>
            </a:pPr>
            <a:r>
              <a:rPr lang="en-US" sz="2193">
                <a:solidFill>
                  <a:srgbClr val="292A2C"/>
                </a:solidFill>
                <a:latin typeface="Antonio Bold"/>
                <a:ea typeface="Antonio Bold"/>
                <a:cs typeface="Antonio Bold"/>
                <a:sym typeface="Antonio Bold"/>
              </a:rPr>
              <a:t>THE DEADLINE:</a:t>
            </a:r>
          </a:p>
          <a:p>
            <a:pPr algn="l">
              <a:lnSpc>
                <a:spcPts val="2898"/>
              </a:lnSpc>
            </a:pPr>
            <a:r>
              <a:rPr lang="en-US" sz="2597" spc="46">
                <a:solidFill>
                  <a:srgbClr val="292A2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PQC INVENTORY</a:t>
            </a:r>
          </a:p>
          <a:p>
            <a:pPr algn="l">
              <a:lnSpc>
                <a:spcPts val="2898"/>
              </a:lnSpc>
            </a:pPr>
            <a:r>
              <a:rPr lang="en-US" sz="2597" spc="46">
                <a:solidFill>
                  <a:srgbClr val="292A2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BY 2026</a:t>
            </a:r>
          </a:p>
          <a:p>
            <a:pPr algn="l">
              <a:lnSpc>
                <a:spcPts val="2801"/>
              </a:lnSpc>
            </a:pPr>
            <a:r>
              <a:rPr lang="en-US" sz="2510">
                <a:solidFill>
                  <a:srgbClr val="292A2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We must complete</a:t>
            </a:r>
          </a:p>
          <a:p>
            <a:pPr algn="l">
              <a:lnSpc>
                <a:spcPts val="2965"/>
              </a:lnSpc>
            </a:pPr>
            <a:r>
              <a:rPr lang="en-US" sz="2657" spc="-42">
                <a:solidFill>
                  <a:srgbClr val="292A2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 full inventory of</a:t>
            </a:r>
          </a:p>
          <a:p>
            <a:pPr algn="l">
              <a:lnSpc>
                <a:spcPts val="2812"/>
              </a:lnSpc>
            </a:pPr>
            <a:r>
              <a:rPr lang="en-US" sz="2520" spc="-2">
                <a:solidFill>
                  <a:srgbClr val="292A2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our cryptographic</a:t>
            </a:r>
          </a:p>
          <a:p>
            <a:pPr algn="l">
              <a:lnSpc>
                <a:spcPts val="2679"/>
              </a:lnSpc>
            </a:pPr>
            <a:r>
              <a:rPr lang="en-US" sz="2401" spc="38">
                <a:solidFill>
                  <a:srgbClr val="292A2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systems by 2026.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783091" y="11788800"/>
            <a:ext cx="5857875" cy="1153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8"/>
              </a:lnSpc>
            </a:pPr>
            <a:r>
              <a:rPr lang="en-US" sz="2544" spc="-2">
                <a:solidFill>
                  <a:srgbClr val="292A2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FUTURE: RETROACTIVE DECRYPTION (Future)</a:t>
            </a:r>
          </a:p>
          <a:p>
            <a:pPr algn="l">
              <a:lnSpc>
                <a:spcPts val="3048"/>
              </a:lnSpc>
            </a:pPr>
            <a:r>
              <a:rPr lang="en-US" sz="2544" spc="-2">
                <a:solidFill>
                  <a:srgbClr val="292A2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Once available, a quantum computer will</a:t>
            </a:r>
          </a:p>
          <a:p>
            <a:pPr algn="l">
              <a:lnSpc>
                <a:spcPts val="3006"/>
              </a:lnSpc>
            </a:pPr>
            <a:r>
              <a:rPr lang="en-US" sz="2509" spc="-10">
                <a:solidFill>
                  <a:srgbClr val="292A2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retroactively break today's encryption keys.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78145" y="11805592"/>
            <a:ext cx="5172075" cy="1145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3"/>
              </a:lnSpc>
            </a:pPr>
            <a:r>
              <a:rPr lang="en-US" sz="2967">
                <a:solidFill>
                  <a:srgbClr val="292A2C"/>
                </a:solidFill>
                <a:latin typeface="Antonio Bold"/>
                <a:ea typeface="Antonio Bold"/>
                <a:cs typeface="Antonio Bold"/>
                <a:sym typeface="Antonio Bold"/>
              </a:rPr>
              <a:t>WAITING PERIOD: THE QUANTUM RACE</a:t>
            </a:r>
          </a:p>
          <a:p>
            <a:pPr algn="l">
              <a:lnSpc>
                <a:spcPts val="2894"/>
              </a:lnSpc>
            </a:pPr>
            <a:r>
              <a:rPr lang="en-US" sz="2545" spc="-17">
                <a:solidFill>
                  <a:srgbClr val="292A2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They are not attempting decryption yet;</a:t>
            </a:r>
          </a:p>
          <a:p>
            <a:pPr algn="l">
              <a:lnSpc>
                <a:spcPts val="2849"/>
              </a:lnSpc>
            </a:pPr>
            <a:r>
              <a:rPr lang="en-US" sz="2506" spc="-5">
                <a:solidFill>
                  <a:srgbClr val="292A2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they are waiting for a quantum computer.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56670" y="11810077"/>
            <a:ext cx="5886450" cy="1126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1"/>
              </a:lnSpc>
            </a:pPr>
            <a:r>
              <a:rPr lang="en-US" sz="2467" spc="19">
                <a:solidFill>
                  <a:srgbClr val="292A2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TODAY: DATA INTERCEPT &amp; STORAGE (Today)</a:t>
            </a:r>
          </a:p>
          <a:p>
            <a:pPr algn="l">
              <a:lnSpc>
                <a:spcPts val="2941"/>
              </a:lnSpc>
            </a:pPr>
            <a:r>
              <a:rPr lang="en-US" sz="2467" spc="19">
                <a:solidFill>
                  <a:srgbClr val="292A2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Adversaries are capturing and storing</a:t>
            </a:r>
          </a:p>
          <a:p>
            <a:pPr algn="l">
              <a:lnSpc>
                <a:spcPts val="2979"/>
              </a:lnSpc>
            </a:pPr>
            <a:r>
              <a:rPr lang="en-US" sz="2499" spc="-7">
                <a:solidFill>
                  <a:srgbClr val="292A2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our encrypted data right now.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145505" y="7866507"/>
            <a:ext cx="8820150" cy="466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3"/>
              </a:lnSpc>
            </a:pPr>
            <a:r>
              <a:rPr lang="en-US" sz="2652" spc="-5">
                <a:solidFill>
                  <a:srgbClr val="292A2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QUANTUM THREAT: HARVEST NOW, DECRYPT LATER (HNDL)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6223271" cy="14630400"/>
          </a:xfrm>
          <a:custGeom>
            <a:avLst/>
            <a:gdLst/>
            <a:ahLst/>
            <a:cxnLst/>
            <a:rect r="r" b="b" t="t" l="l"/>
            <a:pathLst>
              <a:path h="14630400" w="26223271">
                <a:moveTo>
                  <a:pt x="0" y="0"/>
                </a:moveTo>
                <a:lnTo>
                  <a:pt x="26223271" y="0"/>
                </a:lnTo>
                <a:lnTo>
                  <a:pt x="26223271" y="14630400"/>
                </a:lnTo>
                <a:lnTo>
                  <a:pt x="0" y="14630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37739" y="737638"/>
            <a:ext cx="14898625" cy="974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46"/>
              </a:lnSpc>
            </a:pPr>
            <a:r>
              <a:rPr lang="en-US" sz="5676">
                <a:solidFill>
                  <a:srgbClr val="262524"/>
                </a:solidFill>
                <a:latin typeface="Barlow Medium"/>
                <a:ea typeface="Barlow Medium"/>
                <a:cs typeface="Barlow Medium"/>
                <a:sym typeface="Barlow Medium"/>
              </a:rPr>
              <a:t>2026 Horizon: The Year of Sovereign Resilience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17274" y="6324851"/>
            <a:ext cx="2059366" cy="1475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69"/>
              </a:lnSpc>
            </a:pPr>
            <a:r>
              <a:rPr lang="en-US" sz="3225">
                <a:solidFill>
                  <a:srgbClr val="262524"/>
                </a:solidFill>
                <a:latin typeface="Barlow Medium"/>
                <a:ea typeface="Barlow Medium"/>
                <a:cs typeface="Barlow Medium"/>
                <a:sym typeface="Barlow Medium"/>
              </a:rPr>
              <a:t>The Speed:</a:t>
            </a:r>
          </a:p>
          <a:p>
            <a:pPr algn="r">
              <a:lnSpc>
                <a:spcPts val="3670"/>
              </a:lnSpc>
            </a:pPr>
            <a:r>
              <a:rPr lang="en-US" sz="2709">
                <a:solidFill>
                  <a:srgbClr val="262524"/>
                </a:solidFill>
                <a:latin typeface="Barlow Bold"/>
                <a:ea typeface="Barlow Bold"/>
                <a:cs typeface="Barlow Bold"/>
                <a:sym typeface="Barlow Bold"/>
              </a:rPr>
              <a:t>AGENTIC AI</a:t>
            </a:r>
          </a:p>
          <a:p>
            <a:pPr algn="r">
              <a:lnSpc>
                <a:spcPts val="3845"/>
              </a:lnSpc>
            </a:pPr>
            <a:r>
              <a:rPr lang="en-US" sz="2838">
                <a:solidFill>
                  <a:srgbClr val="262524"/>
                </a:solidFill>
                <a:latin typeface="Barlow Medium"/>
                <a:ea typeface="Barlow Medium"/>
                <a:cs typeface="Barlow Medium"/>
                <a:sym typeface="Barlow Medium"/>
              </a:rPr>
              <a:t>SWARMS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84425" y="8165805"/>
            <a:ext cx="4258566" cy="1016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14"/>
              </a:lnSpc>
            </a:pPr>
            <a:r>
              <a:rPr lang="en-US" sz="2193">
                <a:solidFill>
                  <a:srgbClr val="262524"/>
                </a:solidFill>
                <a:latin typeface="Barlow Medium"/>
                <a:ea typeface="Barlow Medium"/>
                <a:cs typeface="Barlow Medium"/>
                <a:sym typeface="Barlow Medium"/>
              </a:rPr>
              <a:t>Attack velocity will exceed</a:t>
            </a:r>
          </a:p>
          <a:p>
            <a:pPr algn="r">
              <a:lnSpc>
                <a:spcPts val="2767"/>
              </a:lnSpc>
            </a:pPr>
            <a:r>
              <a:rPr lang="en-US" sz="2322">
                <a:solidFill>
                  <a:srgbClr val="262524"/>
                </a:solidFill>
                <a:latin typeface="Barlow Medium"/>
                <a:ea typeface="Barlow Medium"/>
                <a:cs typeface="Barlow Medium"/>
                <a:sym typeface="Barlow Medium"/>
              </a:rPr>
              <a:t>human response times, requiring</a:t>
            </a:r>
          </a:p>
          <a:p>
            <a:pPr algn="r">
              <a:lnSpc>
                <a:spcPts val="2614"/>
              </a:lnSpc>
            </a:pPr>
            <a:r>
              <a:rPr lang="en-US" sz="2193">
                <a:solidFill>
                  <a:srgbClr val="262524"/>
                </a:solidFill>
                <a:latin typeface="Barlow Medium"/>
                <a:ea typeface="Barlow Medium"/>
                <a:cs typeface="Barlow Medium"/>
                <a:sym typeface="Barlow Medium"/>
              </a:rPr>
              <a:t>an automated Agentic SOC.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605442" y="5918142"/>
            <a:ext cx="2961928" cy="1188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6"/>
              </a:lnSpc>
            </a:pPr>
            <a:r>
              <a:rPr lang="en-US" sz="1806">
                <a:solidFill>
                  <a:srgbClr val="262524"/>
                </a:solidFill>
                <a:latin typeface="Barlow Medium"/>
                <a:ea typeface="Barlow Medium"/>
                <a:cs typeface="Barlow Medium"/>
                <a:sym typeface="Barlow Medium"/>
              </a:rPr>
              <a:t>GLOBAL CYBERSECURITY</a:t>
            </a:r>
          </a:p>
          <a:p>
            <a:pPr algn="ctr">
              <a:lnSpc>
                <a:spcPts val="2407"/>
              </a:lnSpc>
            </a:pPr>
            <a:r>
              <a:rPr lang="en-US" sz="1935">
                <a:solidFill>
                  <a:srgbClr val="262524"/>
                </a:solidFill>
                <a:latin typeface="Barlow Bold"/>
                <a:ea typeface="Barlow Bold"/>
                <a:cs typeface="Barlow Bold"/>
                <a:sym typeface="Barlow Bold"/>
              </a:rPr>
              <a:t>SPENDING TO EXCEED</a:t>
            </a:r>
          </a:p>
          <a:p>
            <a:pPr algn="ctr">
              <a:lnSpc>
                <a:spcPts val="4814"/>
              </a:lnSpc>
            </a:pPr>
            <a:r>
              <a:rPr lang="en-US" sz="3870">
                <a:solidFill>
                  <a:srgbClr val="262524"/>
                </a:solidFill>
                <a:latin typeface="Barlow Medium"/>
                <a:ea typeface="Barlow Medium"/>
                <a:cs typeface="Barlow Medium"/>
                <a:sym typeface="Barlow Medium"/>
              </a:rPr>
              <a:t>$520 BILLION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580404" y="7262050"/>
            <a:ext cx="1029683" cy="256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7"/>
              </a:lnSpc>
            </a:pPr>
            <a:r>
              <a:rPr lang="en-US" sz="1548">
                <a:solidFill>
                  <a:srgbClr val="262524"/>
                </a:solidFill>
                <a:latin typeface="Barlow Bold"/>
                <a:ea typeface="Barlow Bold"/>
                <a:cs typeface="Barlow Bold"/>
                <a:sym typeface="Barlow Bold"/>
              </a:rPr>
              <a:t>ANNUALLY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03409" y="7936437"/>
            <a:ext cx="3000064" cy="1050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4"/>
              </a:lnSpc>
            </a:pPr>
            <a:r>
              <a:rPr lang="en-US" sz="1548">
                <a:solidFill>
                  <a:srgbClr val="262524"/>
                </a:solidFill>
                <a:latin typeface="Barlow Bold"/>
                <a:ea typeface="Barlow Bold"/>
                <a:cs typeface="Barlow Bold"/>
                <a:sym typeface="Barlow Bold"/>
              </a:rPr>
              <a:t>2028 STRATEGIC CONTEXT</a:t>
            </a:r>
          </a:p>
          <a:p>
            <a:pPr algn="ctr">
              <a:lnSpc>
                <a:spcPts val="2128"/>
              </a:lnSpc>
            </a:pPr>
            <a:r>
              <a:rPr lang="en-US" sz="1677">
                <a:solidFill>
                  <a:srgbClr val="262524"/>
                </a:solidFill>
                <a:latin typeface="Barlow Bold"/>
                <a:ea typeface="Barlow Bold"/>
                <a:cs typeface="Barlow Bold"/>
                <a:sym typeface="Barlow Bold"/>
              </a:rPr>
              <a:t>Key drivers include regulatory</a:t>
            </a:r>
          </a:p>
          <a:p>
            <a:pPr algn="ctr">
              <a:lnSpc>
                <a:spcPts val="2291"/>
              </a:lnSpc>
            </a:pPr>
            <a:r>
              <a:rPr lang="en-US" sz="1806">
                <a:solidFill>
                  <a:srgbClr val="262524"/>
                </a:solidFill>
                <a:latin typeface="Barlow Bold"/>
                <a:ea typeface="Barlow Bold"/>
                <a:cs typeface="Barlow Bold"/>
                <a:sym typeface="Barlow Bold"/>
              </a:rPr>
              <a:t>compliance (DORA), Al threat</a:t>
            </a:r>
          </a:p>
          <a:p>
            <a:pPr algn="ctr">
              <a:lnSpc>
                <a:spcPts val="2128"/>
              </a:lnSpc>
            </a:pPr>
            <a:r>
              <a:rPr lang="en-US" sz="1677">
                <a:solidFill>
                  <a:srgbClr val="262524"/>
                </a:solidFill>
                <a:latin typeface="Barlow Medium"/>
                <a:ea typeface="Barlow Medium"/>
                <a:cs typeface="Barlow Medium"/>
                <a:sym typeface="Barlow Medium"/>
              </a:rPr>
              <a:t>mitigation, and third-party risk.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323213" y="11673383"/>
            <a:ext cx="1411047" cy="449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2"/>
              </a:lnSpc>
            </a:pPr>
            <a:r>
              <a:rPr lang="en-US" sz="2580">
                <a:solidFill>
                  <a:srgbClr val="262524"/>
                </a:solidFill>
                <a:latin typeface="Barlow Medium"/>
                <a:ea typeface="Barlow Medium"/>
                <a:cs typeface="Barlow Medium"/>
                <a:sym typeface="Barlow Medium"/>
              </a:rPr>
              <a:t>The Cost: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028974" y="12223562"/>
            <a:ext cx="5885720" cy="1317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8"/>
              </a:lnSpc>
            </a:pPr>
            <a:r>
              <a:rPr lang="en-US" sz="2838">
                <a:solidFill>
                  <a:srgbClr val="262524"/>
                </a:solidFill>
                <a:latin typeface="Barlow Bold"/>
                <a:ea typeface="Barlow Bold"/>
                <a:cs typeface="Barlow Bold"/>
                <a:sym typeface="Barlow Bold"/>
              </a:rPr>
              <a:t>DORA ENFORCEMENT</a:t>
            </a:r>
          </a:p>
          <a:p>
            <a:pPr algn="l">
              <a:lnSpc>
                <a:spcPts val="3132"/>
              </a:lnSpc>
            </a:pPr>
            <a:r>
              <a:rPr lang="en-US" sz="2322">
                <a:solidFill>
                  <a:srgbClr val="262524"/>
                </a:solidFill>
                <a:latin typeface="Barlow Medium"/>
                <a:ea typeface="Barlow Medium"/>
                <a:cs typeface="Barlow Medium"/>
                <a:sym typeface="Barlow Medium"/>
              </a:rPr>
              <a:t>The first 'maga-fines' under DORA</a:t>
            </a:r>
          </a:p>
          <a:p>
            <a:pPr algn="l">
              <a:lnSpc>
                <a:spcPts val="3590"/>
              </a:lnSpc>
            </a:pPr>
            <a:r>
              <a:rPr lang="en-US" sz="2661" spc="5">
                <a:solidFill>
                  <a:srgbClr val="26252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(up to 2% of turnover) are expected in 2026.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822617" y="6329530"/>
            <a:ext cx="3928050" cy="2751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8"/>
              </a:lnSpc>
            </a:pPr>
            <a:r>
              <a:rPr lang="en-US" sz="2709">
                <a:solidFill>
                  <a:srgbClr val="262524"/>
                </a:solidFill>
                <a:latin typeface="Barlow Medium"/>
                <a:ea typeface="Barlow Medium"/>
                <a:cs typeface="Barlow Medium"/>
                <a:sym typeface="Barlow Medium"/>
              </a:rPr>
              <a:t>The Vector:</a:t>
            </a:r>
          </a:p>
          <a:p>
            <a:pPr algn="l">
              <a:lnSpc>
                <a:spcPts val="3998"/>
              </a:lnSpc>
            </a:pPr>
            <a:r>
              <a:rPr lang="en-US" sz="2709">
                <a:solidFill>
                  <a:srgbClr val="262524"/>
                </a:solidFill>
                <a:latin typeface="Barlow Bold"/>
                <a:ea typeface="Barlow Bold"/>
                <a:cs typeface="Barlow Bold"/>
                <a:sym typeface="Barlow Bold"/>
              </a:rPr>
              <a:t>WERO PAYMENT</a:t>
            </a:r>
          </a:p>
          <a:p>
            <a:pPr algn="l">
              <a:lnSpc>
                <a:spcPts val="4188"/>
              </a:lnSpc>
            </a:pPr>
            <a:r>
              <a:rPr lang="en-US" sz="2838">
                <a:solidFill>
                  <a:srgbClr val="262524"/>
                </a:solidFill>
                <a:latin typeface="Barlow Bold"/>
                <a:ea typeface="Barlow Bold"/>
                <a:cs typeface="Barlow Bold"/>
                <a:sym typeface="Barlow Bold"/>
              </a:rPr>
              <a:t>LAUNCH</a:t>
            </a:r>
          </a:p>
          <a:p>
            <a:pPr algn="l">
              <a:lnSpc>
                <a:spcPts val="3310"/>
              </a:lnSpc>
            </a:pPr>
            <a:r>
              <a:rPr lang="en-US" sz="2243">
                <a:solidFill>
                  <a:srgbClr val="262524"/>
                </a:solidFill>
                <a:latin typeface="Barlow Medium"/>
                <a:ea typeface="Barlow Medium"/>
                <a:cs typeface="Barlow Medium"/>
                <a:sym typeface="Barlow Medium"/>
              </a:rPr>
              <a:t>The H1 2026 launch is predicted</a:t>
            </a:r>
          </a:p>
          <a:p>
            <a:pPr algn="l">
              <a:lnSpc>
                <a:spcPts val="3310"/>
              </a:lnSpc>
            </a:pPr>
            <a:r>
              <a:rPr lang="en-US" sz="2243">
                <a:solidFill>
                  <a:srgbClr val="262524"/>
                </a:solidFill>
                <a:latin typeface="Barlow Medium"/>
                <a:ea typeface="Barlow Medium"/>
                <a:cs typeface="Barlow Medium"/>
                <a:sym typeface="Barlow Medium"/>
              </a:rPr>
              <a:t>to cause a spike in targeted</a:t>
            </a:r>
          </a:p>
          <a:p>
            <a:pPr algn="l">
              <a:lnSpc>
                <a:spcPts val="3310"/>
              </a:lnSpc>
            </a:pPr>
            <a:r>
              <a:rPr lang="en-US" sz="2243">
                <a:solidFill>
                  <a:srgbClr val="262524"/>
                </a:solidFill>
                <a:latin typeface="Barlow Medium"/>
                <a:ea typeface="Barlow Medium"/>
                <a:cs typeface="Barlow Medium"/>
                <a:sym typeface="Barlow Medium"/>
              </a:rPr>
              <a:t>fraud across Europe.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6212800" cy="14624558"/>
          </a:xfrm>
          <a:custGeom>
            <a:avLst/>
            <a:gdLst/>
            <a:ahLst/>
            <a:cxnLst/>
            <a:rect r="r" b="b" t="t" l="l"/>
            <a:pathLst>
              <a:path h="14624558" w="26212800">
                <a:moveTo>
                  <a:pt x="0" y="0"/>
                </a:moveTo>
                <a:lnTo>
                  <a:pt x="26212800" y="0"/>
                </a:lnTo>
                <a:lnTo>
                  <a:pt x="26212800" y="14624558"/>
                </a:lnTo>
                <a:lnTo>
                  <a:pt x="0" y="146245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220717" y="-157281"/>
            <a:ext cx="13725525" cy="3652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8"/>
              </a:lnSpc>
            </a:pPr>
            <a:r>
              <a:rPr lang="en-US" sz="4483" spc="94">
                <a:solidFill>
                  <a:srgbClr val="303F4F"/>
                </a:solidFill>
                <a:latin typeface="Arial MT Pro"/>
                <a:ea typeface="Arial MT Pro"/>
                <a:cs typeface="Arial MT Pro"/>
                <a:sym typeface="Arial MT Pro"/>
              </a:rPr>
              <a:t>2026 Horizon: The Year of Sovereign Resilience</a:t>
            </a:r>
          </a:p>
          <a:p>
            <a:pPr algn="ctr">
              <a:lnSpc>
                <a:spcPts val="5689"/>
              </a:lnSpc>
            </a:pPr>
            <a:r>
              <a:rPr lang="en-US" sz="2275" spc="-29">
                <a:solidFill>
                  <a:srgbClr val="282827"/>
                </a:solidFill>
                <a:latin typeface="Arial MT Pro"/>
                <a:ea typeface="Arial MT Pro"/>
                <a:cs typeface="Arial MT Pro"/>
                <a:sym typeface="Arial MT Pro"/>
              </a:rPr>
              <a:t>The 2028 cyber threat landscape is defined by a fundamental shift towards machine-speed attacks and severe</a:t>
            </a:r>
          </a:p>
          <a:p>
            <a:pPr algn="ctr">
              <a:lnSpc>
                <a:spcPts val="5689"/>
              </a:lnSpc>
            </a:pPr>
            <a:r>
              <a:rPr lang="en-US" sz="2275" spc="-29">
                <a:solidFill>
                  <a:srgbClr val="282827"/>
                </a:solidFill>
                <a:latin typeface="Arial MT Pro"/>
                <a:ea typeface="Arial MT Pro"/>
                <a:cs typeface="Arial MT Pro"/>
                <a:sym typeface="Arial MT Pro"/>
              </a:rPr>
              <a:t>regulatory enforcement. Our strategic posture must evolve from perimeter defense to sovereign resilience,</a:t>
            </a:r>
          </a:p>
          <a:p>
            <a:pPr algn="ctr">
              <a:lnSpc>
                <a:spcPts val="5689"/>
              </a:lnSpc>
            </a:pPr>
            <a:r>
              <a:rPr lang="en-US" sz="2275" spc="-29">
                <a:solidFill>
                  <a:srgbClr val="282827"/>
                </a:solidFill>
                <a:latin typeface="Arial MT Pro"/>
                <a:ea typeface="Arial MT Pro"/>
                <a:cs typeface="Arial MT Pro"/>
                <a:sym typeface="Arial MT Pro"/>
              </a:rPr>
              <a:t>focusing on autonomous systems, new payment vectors, and the high cost of non-compliance.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68299" y="3610273"/>
            <a:ext cx="4486275" cy="936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9"/>
              </a:lnSpc>
            </a:pPr>
            <a:r>
              <a:rPr lang="en-US" sz="3155" spc="129">
                <a:solidFill>
                  <a:srgbClr val="282827"/>
                </a:solidFill>
                <a:latin typeface="Arial MT Pro"/>
                <a:ea typeface="Arial MT Pro"/>
                <a:cs typeface="Arial MT Pro"/>
                <a:sym typeface="Arial MT Pro"/>
              </a:rPr>
              <a:t>AGENTIC AI SWARMS</a:t>
            </a:r>
          </a:p>
          <a:p>
            <a:pPr algn="l">
              <a:lnSpc>
                <a:spcPts val="2872"/>
              </a:lnSpc>
            </a:pPr>
            <a:r>
              <a:rPr lang="en-US" sz="2255" spc="157">
                <a:solidFill>
                  <a:srgbClr val="282827"/>
                </a:solidFill>
                <a:latin typeface="Arial MT Pro"/>
                <a:ea typeface="Arial MT Pro"/>
                <a:cs typeface="Arial MT Pro"/>
                <a:sym typeface="Arial MT Pro"/>
              </a:rPr>
              <a:t>HIGH SPEED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114786" y="11610581"/>
            <a:ext cx="7000875" cy="2140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3"/>
              </a:lnSpc>
            </a:pPr>
            <a:r>
              <a:rPr lang="en-US" sz="2719" spc="19">
                <a:solidFill>
                  <a:srgbClr val="282827"/>
                </a:solidFill>
                <a:latin typeface="Arial MT Pro"/>
                <a:ea typeface="Arial MT Pro"/>
                <a:cs typeface="Arial MT Pro"/>
                <a:sym typeface="Arial MT Pro"/>
              </a:rPr>
              <a:t>WERO LAUNCH FRAUD RISK</a:t>
            </a:r>
          </a:p>
          <a:p>
            <a:pPr algn="r">
              <a:lnSpc>
                <a:spcPts val="3982"/>
              </a:lnSpc>
            </a:pPr>
            <a:r>
              <a:rPr lang="en-US" sz="2278" spc="4">
                <a:solidFill>
                  <a:srgbClr val="282827"/>
                </a:solidFill>
                <a:latin typeface="Arial MT Pro"/>
                <a:ea typeface="Arial MT Pro"/>
                <a:cs typeface="Arial MT Pro"/>
                <a:sym typeface="Arial MT Pro"/>
              </a:rPr>
              <a:t>THE VECTOR: Europe faces a Wero fraud spike.</a:t>
            </a:r>
          </a:p>
          <a:p>
            <a:pPr algn="r">
              <a:lnSpc>
                <a:spcPts val="3982"/>
              </a:lnSpc>
            </a:pPr>
            <a:r>
              <a:rPr lang="en-US" sz="2278" spc="4">
                <a:solidFill>
                  <a:srgbClr val="282827"/>
                </a:solidFill>
                <a:latin typeface="Arial MT Pro"/>
                <a:ea typeface="Arial MT Pro"/>
                <a:cs typeface="Arial MT Pro"/>
                <a:sym typeface="Arial MT Pro"/>
              </a:rPr>
              <a:t>Supporting Detail: The payment system's e-commerce</a:t>
            </a:r>
          </a:p>
          <a:p>
            <a:pPr algn="r">
              <a:lnSpc>
                <a:spcPts val="3982"/>
              </a:lnSpc>
            </a:pPr>
            <a:r>
              <a:rPr lang="en-US" sz="2278" spc="4">
                <a:solidFill>
                  <a:srgbClr val="282827"/>
                </a:solidFill>
                <a:latin typeface="Arial MT Pro"/>
                <a:ea typeface="Arial MT Pro"/>
                <a:cs typeface="Arial MT Pro"/>
                <a:sym typeface="Arial MT Pro"/>
              </a:rPr>
              <a:t>launch in H1 2026 will be a primary target for fraud.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08977" y="6505797"/>
            <a:ext cx="2562225" cy="596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3142" spc="160">
                <a:solidFill>
                  <a:srgbClr val="282827"/>
                </a:solidFill>
                <a:latin typeface="Arial MT Pro"/>
                <a:ea typeface="Arial MT Pro"/>
                <a:cs typeface="Arial MT Pro"/>
                <a:sym typeface="Arial MT Pro"/>
              </a:rPr>
              <a:t>THE BANK'S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520599" y="7058391"/>
            <a:ext cx="1171575" cy="588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1"/>
              </a:lnSpc>
            </a:pPr>
            <a:r>
              <a:rPr lang="en-US" sz="3079" spc="43">
                <a:solidFill>
                  <a:srgbClr val="282827"/>
                </a:solidFill>
                <a:latin typeface="Arial MT Pro"/>
                <a:ea typeface="Arial MT Pro"/>
                <a:cs typeface="Arial MT Pro"/>
                <a:sym typeface="Arial MT Pro"/>
              </a:rPr>
              <a:t>CORE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850517" y="7702291"/>
            <a:ext cx="2495550" cy="604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sz="2132" spc="66">
                <a:solidFill>
                  <a:srgbClr val="28282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($520 BILLION</a:t>
            </a:r>
          </a:p>
          <a:p>
            <a:pPr algn="ctr">
              <a:lnSpc>
                <a:spcPts val="2383"/>
              </a:lnSpc>
            </a:pPr>
            <a:r>
              <a:rPr lang="en-US" sz="2209" spc="39">
                <a:solidFill>
                  <a:srgbClr val="28282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INDUSTRY CONTEXT)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379815" y="7094568"/>
            <a:ext cx="3971925" cy="2277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6"/>
              </a:lnSpc>
            </a:pPr>
            <a:r>
              <a:rPr lang="en-US" sz="2399" spc="-9">
                <a:solidFill>
                  <a:srgbClr val="282827"/>
                </a:solidFill>
                <a:latin typeface="Arial MT Pro"/>
                <a:ea typeface="Arial MT Pro"/>
                <a:cs typeface="Arial MT Pro"/>
                <a:sym typeface="Arial MT Pro"/>
              </a:rPr>
              <a:t>THE COST: 2026 will see the</a:t>
            </a:r>
          </a:p>
          <a:p>
            <a:pPr algn="l">
              <a:lnSpc>
                <a:spcPts val="2946"/>
              </a:lnSpc>
            </a:pPr>
            <a:r>
              <a:rPr lang="en-US" sz="2399" spc="-9">
                <a:solidFill>
                  <a:srgbClr val="282827"/>
                </a:solidFill>
                <a:latin typeface="Arial MT Pro"/>
                <a:ea typeface="Arial MT Pro"/>
                <a:cs typeface="Arial MT Pro"/>
                <a:sym typeface="Arial MT Pro"/>
              </a:rPr>
              <a:t>first DORA "Mega-Fine".</a:t>
            </a:r>
          </a:p>
          <a:p>
            <a:pPr algn="l">
              <a:lnSpc>
                <a:spcPts val="2946"/>
              </a:lnSpc>
            </a:pPr>
            <a:r>
              <a:rPr lang="en-US" sz="2399" spc="-9">
                <a:solidFill>
                  <a:srgbClr val="282827"/>
                </a:solidFill>
                <a:latin typeface="Arial MT Pro"/>
                <a:ea typeface="Arial MT Pro"/>
                <a:cs typeface="Arial MT Pro"/>
                <a:sym typeface="Arial MT Pro"/>
              </a:rPr>
              <a:t>Supporting Detail:</a:t>
            </a:r>
          </a:p>
          <a:p>
            <a:pPr algn="l">
              <a:lnSpc>
                <a:spcPts val="2946"/>
              </a:lnSpc>
            </a:pPr>
            <a:r>
              <a:rPr lang="en-US" sz="2399" spc="-9">
                <a:solidFill>
                  <a:srgbClr val="282827"/>
                </a:solidFill>
                <a:latin typeface="Arial MT Pro"/>
                <a:ea typeface="Arial MT Pro"/>
                <a:cs typeface="Arial MT Pro"/>
                <a:sym typeface="Arial MT Pro"/>
              </a:rPr>
              <a:t>Regulators will levy a major</a:t>
            </a:r>
          </a:p>
          <a:p>
            <a:pPr algn="l">
              <a:lnSpc>
                <a:spcPts val="2946"/>
              </a:lnSpc>
            </a:pPr>
            <a:r>
              <a:rPr lang="en-US" sz="2399" spc="-9">
                <a:solidFill>
                  <a:srgbClr val="282827"/>
                </a:solidFill>
                <a:latin typeface="Arial MT Pro"/>
                <a:ea typeface="Arial MT Pro"/>
                <a:cs typeface="Arial MT Pro"/>
                <a:sym typeface="Arial MT Pro"/>
              </a:rPr>
              <a:t>penalty (up to 2% tumover)</a:t>
            </a:r>
          </a:p>
          <a:p>
            <a:pPr algn="l">
              <a:lnSpc>
                <a:spcPts val="2946"/>
              </a:lnSpc>
            </a:pPr>
            <a:r>
              <a:rPr lang="en-US" sz="2399" spc="-9">
                <a:solidFill>
                  <a:srgbClr val="282827"/>
                </a:solidFill>
                <a:latin typeface="Arial MT Pro"/>
                <a:ea typeface="Arial MT Pro"/>
                <a:cs typeface="Arial MT Pro"/>
                <a:sym typeface="Arial MT Pro"/>
              </a:rPr>
              <a:t>to set a precedent.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396198" y="3642253"/>
            <a:ext cx="3981450" cy="911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0"/>
              </a:lnSpc>
            </a:pPr>
            <a:r>
              <a:rPr lang="en-US" sz="3080" spc="80">
                <a:solidFill>
                  <a:srgbClr val="282827"/>
                </a:solidFill>
                <a:latin typeface="Arial MT Pro"/>
                <a:ea typeface="Arial MT Pro"/>
                <a:cs typeface="Arial MT Pro"/>
                <a:sym typeface="Arial MT Pro"/>
              </a:rPr>
              <a:t>DORA ENFORCERS</a:t>
            </a:r>
          </a:p>
          <a:p>
            <a:pPr algn="l">
              <a:lnSpc>
                <a:spcPts val="2931"/>
              </a:lnSpc>
            </a:pPr>
            <a:r>
              <a:rPr lang="en-US" sz="2320" spc="134">
                <a:solidFill>
                  <a:srgbClr val="282827"/>
                </a:solidFill>
                <a:latin typeface="Arial MT Pro"/>
                <a:ea typeface="Arial MT Pro"/>
                <a:cs typeface="Arial MT Pro"/>
                <a:sym typeface="Arial MT Pro"/>
              </a:rPr>
              <a:t>HIGH REGULATORY RISK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0033" y="7159588"/>
            <a:ext cx="4257675" cy="2238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6"/>
              </a:lnSpc>
            </a:pPr>
            <a:r>
              <a:rPr lang="en-US" sz="2298" spc="34">
                <a:solidFill>
                  <a:srgbClr val="282827"/>
                </a:solidFill>
                <a:latin typeface="Arial MT Pro"/>
                <a:ea typeface="Arial MT Pro"/>
                <a:cs typeface="Arial MT Pro"/>
                <a:sym typeface="Arial MT Pro"/>
              </a:rPr>
              <a:t>THE SPEED: Attack velocity</a:t>
            </a:r>
          </a:p>
          <a:p>
            <a:pPr algn="l">
              <a:lnSpc>
                <a:spcPts val="2756"/>
              </a:lnSpc>
            </a:pPr>
            <a:r>
              <a:rPr lang="en-US" sz="2298" spc="34">
                <a:solidFill>
                  <a:srgbClr val="282827"/>
                </a:solidFill>
                <a:latin typeface="Arial MT Pro"/>
                <a:ea typeface="Arial MT Pro"/>
                <a:cs typeface="Arial MT Pro"/>
                <a:sym typeface="Arial MT Pro"/>
              </a:rPr>
              <a:t>will exceed human response.</a:t>
            </a:r>
          </a:p>
          <a:p>
            <a:pPr algn="l">
              <a:lnSpc>
                <a:spcPts val="2756"/>
              </a:lnSpc>
            </a:pPr>
            <a:r>
              <a:rPr lang="en-US" sz="2298" spc="34">
                <a:solidFill>
                  <a:srgbClr val="282827"/>
                </a:solidFill>
                <a:latin typeface="Arial MT Pro"/>
                <a:ea typeface="Arial MT Pro"/>
                <a:cs typeface="Arial MT Pro"/>
                <a:sym typeface="Arial MT Pro"/>
              </a:rPr>
              <a:t>Supporting Detail: Agentic Al</a:t>
            </a:r>
          </a:p>
          <a:p>
            <a:pPr algn="l">
              <a:lnSpc>
                <a:spcPts val="3172"/>
              </a:lnSpc>
            </a:pPr>
            <a:r>
              <a:rPr lang="en-US" sz="2646">
                <a:solidFill>
                  <a:srgbClr val="28282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necessitates a move to an</a:t>
            </a:r>
          </a:p>
          <a:p>
            <a:pPr algn="l">
              <a:lnSpc>
                <a:spcPts val="3308"/>
              </a:lnSpc>
            </a:pPr>
            <a:r>
              <a:rPr lang="en-US" sz="2759" spc="-19">
                <a:solidFill>
                  <a:srgbClr val="28282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"Agentic SOC" for autonomous,</a:t>
            </a:r>
          </a:p>
          <a:p>
            <a:pPr algn="l">
              <a:lnSpc>
                <a:spcPts val="2767"/>
              </a:lnSpc>
            </a:pPr>
            <a:r>
              <a:rPr lang="en-US" sz="2307" spc="11">
                <a:solidFill>
                  <a:srgbClr val="282827"/>
                </a:solidFill>
                <a:latin typeface="Arial MT Pro"/>
                <a:ea typeface="Arial MT Pro"/>
                <a:cs typeface="Arial MT Pro"/>
                <a:sym typeface="Arial MT Pro"/>
              </a:rPr>
              <a:t>machine-speed defense.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6223271" cy="14630400"/>
          </a:xfrm>
          <a:custGeom>
            <a:avLst/>
            <a:gdLst/>
            <a:ahLst/>
            <a:cxnLst/>
            <a:rect r="r" b="b" t="t" l="l"/>
            <a:pathLst>
              <a:path h="14630400" w="26223271">
                <a:moveTo>
                  <a:pt x="0" y="0"/>
                </a:moveTo>
                <a:lnTo>
                  <a:pt x="26223271" y="0"/>
                </a:lnTo>
                <a:lnTo>
                  <a:pt x="26223271" y="14630400"/>
                </a:lnTo>
                <a:lnTo>
                  <a:pt x="0" y="14630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751811" y="3753688"/>
            <a:ext cx="923925" cy="752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9"/>
              </a:lnSpc>
            </a:pPr>
            <a:r>
              <a:rPr lang="en-US" sz="2379">
                <a:solidFill>
                  <a:srgbClr val="222223"/>
                </a:solidFill>
                <a:latin typeface="Barlow Bold"/>
                <a:ea typeface="Barlow Bold"/>
                <a:cs typeface="Barlow Bold"/>
                <a:sym typeface="Barlow Bold"/>
              </a:rPr>
              <a:t>HIGH</a:t>
            </a:r>
          </a:p>
          <a:p>
            <a:pPr algn="l">
              <a:lnSpc>
                <a:spcPts val="2929"/>
              </a:lnSpc>
            </a:pPr>
            <a:r>
              <a:rPr lang="en-US" sz="2379">
                <a:solidFill>
                  <a:srgbClr val="222223"/>
                </a:solidFill>
                <a:latin typeface="Barlow Bold"/>
                <a:ea typeface="Barlow Bold"/>
                <a:cs typeface="Barlow Bold"/>
                <a:sym typeface="Barlow Bold"/>
              </a:rPr>
              <a:t>SPEED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47339" y="3996415"/>
            <a:ext cx="3743325" cy="57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5"/>
              </a:lnSpc>
            </a:pPr>
            <a:r>
              <a:rPr lang="en-US" sz="3354">
                <a:solidFill>
                  <a:srgbClr val="222223"/>
                </a:solidFill>
                <a:latin typeface="Barlow Bold"/>
                <a:ea typeface="Barlow Bold"/>
                <a:cs typeface="Barlow Bold"/>
                <a:sym typeface="Barlow Bold"/>
              </a:rPr>
              <a:t>The Speed: Agentic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86089" y="4530209"/>
            <a:ext cx="1581150" cy="448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2"/>
              </a:lnSpc>
            </a:pPr>
            <a:r>
              <a:rPr lang="en-US" sz="2580">
                <a:solidFill>
                  <a:srgbClr val="222223"/>
                </a:solidFill>
                <a:latin typeface="Barlow Bold"/>
                <a:ea typeface="Barlow Bold"/>
                <a:cs typeface="Barlow Bold"/>
                <a:sym typeface="Barlow Bold"/>
              </a:rPr>
              <a:t>Al Swarms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66233" y="5117133"/>
            <a:ext cx="5172075" cy="1594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5"/>
              </a:lnSpc>
            </a:pPr>
            <a:r>
              <a:rPr lang="en-US" sz="2451">
                <a:solidFill>
                  <a:srgbClr val="222223"/>
                </a:solidFill>
                <a:latin typeface="Barlow Bold"/>
                <a:ea typeface="Barlow Bold"/>
                <a:cs typeface="Barlow Bold"/>
                <a:sym typeface="Barlow Bold"/>
              </a:rPr>
              <a:t>Malicious Al attack velocity</a:t>
            </a:r>
          </a:p>
          <a:p>
            <a:pPr algn="l">
              <a:lnSpc>
                <a:spcPts val="3345"/>
              </a:lnSpc>
            </a:pPr>
            <a:r>
              <a:rPr lang="en-US" sz="2881" spc="25">
                <a:solidFill>
                  <a:srgbClr val="22222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will exceed human response times,</a:t>
            </a:r>
          </a:p>
          <a:p>
            <a:pPr algn="l">
              <a:lnSpc>
                <a:spcPts val="2845"/>
              </a:lnSpc>
            </a:pPr>
            <a:r>
              <a:rPr lang="en-US" sz="2451">
                <a:solidFill>
                  <a:srgbClr val="222223"/>
                </a:solidFill>
                <a:latin typeface="Barlow Bold"/>
                <a:ea typeface="Barlow Bold"/>
                <a:cs typeface="Barlow Bold"/>
                <a:sym typeface="Barlow Bold"/>
              </a:rPr>
              <a:t>necessitating an automated</a:t>
            </a:r>
          </a:p>
          <a:p>
            <a:pPr algn="l">
              <a:lnSpc>
                <a:spcPts val="3613"/>
              </a:lnSpc>
            </a:pPr>
            <a:r>
              <a:rPr lang="en-US" sz="3112" spc="-93">
                <a:solidFill>
                  <a:srgbClr val="22222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"Agentic SOC".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52899" y="9435674"/>
            <a:ext cx="3857625" cy="1366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6"/>
              </a:lnSpc>
            </a:pPr>
            <a:r>
              <a:rPr lang="en-US" sz="2709">
                <a:solidFill>
                  <a:srgbClr val="222223"/>
                </a:solidFill>
                <a:latin typeface="Barlow Bold"/>
                <a:ea typeface="Barlow Bold"/>
                <a:cs typeface="Barlow Bold"/>
                <a:sym typeface="Barlow Bold"/>
              </a:rPr>
              <a:t>The Vector:</a:t>
            </a:r>
          </a:p>
          <a:p>
            <a:pPr algn="l">
              <a:lnSpc>
                <a:spcPts val="3757"/>
              </a:lnSpc>
            </a:pPr>
            <a:r>
              <a:rPr lang="en-US" sz="2838">
                <a:solidFill>
                  <a:srgbClr val="222223"/>
                </a:solidFill>
                <a:latin typeface="Barlow Bold"/>
                <a:ea typeface="Barlow Bold"/>
                <a:cs typeface="Barlow Bold"/>
                <a:sym typeface="Barlow Bold"/>
              </a:rPr>
              <a:t>Wero Launch Fraud</a:t>
            </a:r>
          </a:p>
          <a:p>
            <a:pPr algn="l">
              <a:lnSpc>
                <a:spcPts val="3657"/>
              </a:lnSpc>
            </a:pPr>
            <a:r>
              <a:rPr lang="en-US" sz="2762" spc="60">
                <a:solidFill>
                  <a:srgbClr val="22222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H1 2026 launch of the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6690" y="11639132"/>
            <a:ext cx="5743575" cy="499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6"/>
              </a:lnSpc>
            </a:pPr>
            <a:r>
              <a:rPr lang="en-US" sz="2840" spc="22">
                <a:solidFill>
                  <a:srgbClr val="22222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new, high-risk vector for targeted fraud.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6176" y="11271989"/>
            <a:ext cx="4362450" cy="448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2"/>
              </a:lnSpc>
            </a:pPr>
            <a:r>
              <a:rPr lang="en-US" sz="2580">
                <a:solidFill>
                  <a:srgbClr val="222223"/>
                </a:solidFill>
                <a:latin typeface="Barlow Bold"/>
                <a:ea typeface="Barlow Bold"/>
                <a:cs typeface="Barlow Bold"/>
                <a:sym typeface="Barlow Bold"/>
              </a:rPr>
              <a:t>system in Europe will create 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4850" y="10811970"/>
            <a:ext cx="4362450" cy="541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4"/>
              </a:lnSpc>
            </a:pPr>
            <a:r>
              <a:rPr lang="en-US" sz="3074" spc="-36">
                <a:solidFill>
                  <a:srgbClr val="22222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"Wero" e-commerce payment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65081" y="9846439"/>
            <a:ext cx="1790700" cy="743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9"/>
              </a:lnSpc>
            </a:pPr>
            <a:r>
              <a:rPr lang="en-US" sz="2322">
                <a:solidFill>
                  <a:srgbClr val="222223"/>
                </a:solidFill>
                <a:latin typeface="Barlow Bold"/>
                <a:ea typeface="Barlow Bold"/>
                <a:cs typeface="Barlow Bold"/>
                <a:sym typeface="Barlow Bold"/>
              </a:rPr>
              <a:t>HIGH</a:t>
            </a:r>
          </a:p>
          <a:p>
            <a:pPr algn="l">
              <a:lnSpc>
                <a:spcPts val="3088"/>
              </a:lnSpc>
            </a:pPr>
            <a:r>
              <a:rPr lang="en-US" sz="2580">
                <a:solidFill>
                  <a:srgbClr val="222223"/>
                </a:solidFill>
                <a:latin typeface="Barlow Bold"/>
                <a:ea typeface="Barlow Bold"/>
                <a:cs typeface="Barlow Bold"/>
                <a:sym typeface="Barlow Bold"/>
              </a:rPr>
              <a:t>FRAUD RISK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46166" y="5728866"/>
            <a:ext cx="2114550" cy="347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9"/>
              </a:lnSpc>
            </a:pPr>
            <a:r>
              <a:rPr lang="en-US" sz="2064">
                <a:solidFill>
                  <a:srgbClr val="172838"/>
                </a:solidFill>
                <a:latin typeface="Barlow Bold"/>
                <a:ea typeface="Barlow Bold"/>
                <a:cs typeface="Barlow Bold"/>
                <a:sym typeface="Barlow Bold"/>
              </a:rPr>
              <a:t>THE BANK'S CORE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954223" y="6280570"/>
            <a:ext cx="4314825" cy="2477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6"/>
              </a:lnSpc>
            </a:pPr>
            <a:r>
              <a:rPr lang="en-US" sz="2967">
                <a:solidFill>
                  <a:srgbClr val="222223"/>
                </a:solidFill>
                <a:latin typeface="Barlow Bold"/>
                <a:ea typeface="Barlow Bold"/>
                <a:cs typeface="Barlow Bold"/>
                <a:sym typeface="Barlow Bold"/>
              </a:rPr>
              <a:t>GLOBAL CYBERSECURITY</a:t>
            </a:r>
          </a:p>
          <a:p>
            <a:pPr algn="ctr">
              <a:lnSpc>
                <a:spcPts val="3868"/>
              </a:lnSpc>
            </a:pPr>
            <a:r>
              <a:rPr lang="en-US" sz="2709">
                <a:solidFill>
                  <a:srgbClr val="222223"/>
                </a:solidFill>
                <a:latin typeface="Barlow Bold"/>
                <a:ea typeface="Barlow Bold"/>
                <a:cs typeface="Barlow Bold"/>
                <a:sym typeface="Barlow Bold"/>
              </a:rPr>
              <a:t>SPENDING TO EXCEED</a:t>
            </a:r>
          </a:p>
          <a:p>
            <a:pPr algn="ctr">
              <a:lnSpc>
                <a:spcPts val="3807"/>
              </a:lnSpc>
            </a:pPr>
            <a:r>
              <a:rPr lang="en-US" sz="2666">
                <a:solidFill>
                  <a:srgbClr val="222223"/>
                </a:solidFill>
                <a:latin typeface="Barlow Bold"/>
                <a:ea typeface="Barlow Bold"/>
                <a:cs typeface="Barlow Bold"/>
                <a:sym typeface="Barlow Bold"/>
              </a:rPr>
              <a:t>$520 BILLION</a:t>
            </a:r>
          </a:p>
          <a:p>
            <a:pPr algn="ctr">
              <a:lnSpc>
                <a:spcPts val="3807"/>
              </a:lnSpc>
            </a:pPr>
            <a:r>
              <a:rPr lang="en-US" sz="2666">
                <a:solidFill>
                  <a:srgbClr val="222223"/>
                </a:solidFill>
                <a:latin typeface="Barlow Bold"/>
                <a:ea typeface="Barlow Bold"/>
                <a:cs typeface="Barlow Bold"/>
                <a:sym typeface="Barlow Bold"/>
              </a:rPr>
              <a:t>Industry context driving</a:t>
            </a:r>
          </a:p>
          <a:p>
            <a:pPr algn="ctr">
              <a:lnSpc>
                <a:spcPts val="4081"/>
              </a:lnSpc>
            </a:pPr>
            <a:r>
              <a:rPr lang="en-US" sz="2858" spc="114">
                <a:solidFill>
                  <a:srgbClr val="17283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strategic imperative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056073" y="6685963"/>
            <a:ext cx="647700" cy="398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322">
                <a:solidFill>
                  <a:srgbClr val="222223"/>
                </a:solidFill>
                <a:latin typeface="Barlow Bold"/>
                <a:ea typeface="Barlow Bold"/>
                <a:cs typeface="Barlow Bold"/>
                <a:sym typeface="Barlow Bold"/>
              </a:rPr>
              <a:t>HIGH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335712" y="7102407"/>
            <a:ext cx="1924050" cy="423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1"/>
              </a:lnSpc>
            </a:pPr>
            <a:r>
              <a:rPr lang="en-US" sz="2451">
                <a:solidFill>
                  <a:srgbClr val="222223"/>
                </a:solidFill>
                <a:latin typeface="Barlow Bold"/>
                <a:ea typeface="Barlow Bold"/>
                <a:cs typeface="Barlow Bold"/>
                <a:sym typeface="Barlow Bold"/>
              </a:rPr>
              <a:t>REGULATORY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028195" y="7554284"/>
            <a:ext cx="638175" cy="398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322">
                <a:solidFill>
                  <a:srgbClr val="222223"/>
                </a:solidFill>
                <a:latin typeface="Barlow Bold"/>
                <a:ea typeface="Barlow Bold"/>
                <a:cs typeface="Barlow Bold"/>
                <a:sym typeface="Barlow Bold"/>
              </a:rPr>
              <a:t>RISK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731718" y="8885535"/>
            <a:ext cx="4733925" cy="2116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07"/>
              </a:lnSpc>
            </a:pPr>
            <a:r>
              <a:rPr lang="en-US" sz="2709">
                <a:solidFill>
                  <a:srgbClr val="222223"/>
                </a:solidFill>
                <a:latin typeface="Barlow Bold"/>
                <a:ea typeface="Barlow Bold"/>
                <a:cs typeface="Barlow Bold"/>
                <a:sym typeface="Barlow Bold"/>
              </a:rPr>
              <a:t>The Cost: DORA Enforcers</a:t>
            </a:r>
          </a:p>
          <a:p>
            <a:pPr algn="r">
              <a:lnSpc>
                <a:spcPts val="2992"/>
              </a:lnSpc>
            </a:pPr>
            <a:r>
              <a:rPr lang="en-US" sz="2451">
                <a:solidFill>
                  <a:srgbClr val="222223"/>
                </a:solidFill>
                <a:latin typeface="Barlow Bold"/>
                <a:ea typeface="Barlow Bold"/>
                <a:cs typeface="Barlow Bold"/>
                <a:sym typeface="Barlow Bold"/>
              </a:rPr>
              <a:t>2026 will see the first "Mega-Fine"</a:t>
            </a:r>
          </a:p>
          <a:p>
            <a:pPr algn="r">
              <a:lnSpc>
                <a:spcPts val="3617"/>
              </a:lnSpc>
            </a:pPr>
            <a:r>
              <a:rPr lang="en-US" sz="2963">
                <a:solidFill>
                  <a:srgbClr val="22222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levied under DORA regulations,</a:t>
            </a:r>
          </a:p>
          <a:p>
            <a:pPr algn="r">
              <a:lnSpc>
                <a:spcPts val="3307"/>
              </a:lnSpc>
            </a:pPr>
            <a:r>
              <a:rPr lang="en-US" sz="2709">
                <a:solidFill>
                  <a:srgbClr val="222223"/>
                </a:solidFill>
                <a:latin typeface="Barlow Bold"/>
                <a:ea typeface="Barlow Bold"/>
                <a:cs typeface="Barlow Bold"/>
                <a:sym typeface="Barlow Bold"/>
              </a:rPr>
              <a:t>setting a major financial</a:t>
            </a:r>
          </a:p>
          <a:p>
            <a:pPr algn="r">
              <a:lnSpc>
                <a:spcPts val="3597"/>
              </a:lnSpc>
            </a:pPr>
            <a:r>
              <a:rPr lang="en-US" sz="2946">
                <a:solidFill>
                  <a:srgbClr val="22222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precedent for non-compliance.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DAG90k9mLsE</dc:identifier>
  <dcterms:modified xsi:type="dcterms:W3CDTF">2011-08-01T06:04:30Z</dcterms:modified>
  <cp:revision>1</cp:revision>
  <dc:title>FY2025 Executive Intelligence Summary: From Elevated Risk to Direct Confrontation The New Battlefield: Blurring Lines Between Crime &amp; Conflict</dc:title>
</cp:coreProperties>
</file>